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71" r:id="rId4"/>
    <p:sldId id="260" r:id="rId5"/>
    <p:sldId id="272" r:id="rId6"/>
    <p:sldId id="263" r:id="rId7"/>
    <p:sldId id="261" r:id="rId8"/>
    <p:sldId id="264" r:id="rId9"/>
    <p:sldId id="265" r:id="rId10"/>
    <p:sldId id="273" r:id="rId11"/>
    <p:sldId id="266" r:id="rId12"/>
    <p:sldId id="274" r:id="rId13"/>
    <p:sldId id="268" r:id="rId14"/>
    <p:sldId id="276" r:id="rId15"/>
    <p:sldId id="275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as naffar" initials="en" lastIdx="1" clrIdx="0">
    <p:extLst>
      <p:ext uri="{19B8F6BF-5375-455C-9EA6-DF929625EA0E}">
        <p15:presenceInfo xmlns:p15="http://schemas.microsoft.com/office/powerpoint/2012/main" userId="fa570700dd9962e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83CA7-DEC1-4B06-A479-F3797737066D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E4F02-C7B6-4E97-A030-430404F402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8E4F02-C7B6-4E97-A030-430404F402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6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A90C-46B2-43FE-B437-EE2BFFBB5EFC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7EFB-3102-4441-9191-7D9C50AF87EB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DF92E-939D-42FA-81AD-2AF6A07A3482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8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014D2-C0B2-4C32-95C0-65EF46414E17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82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7D40-EF59-4357-AE54-C4370D74E42B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94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57D6-F94D-49F1-91A0-F75F0F462342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52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43C-B8CD-49E4-82E5-CB62A84D2411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35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DCB3-7045-4EB6-A333-90B9B526DD85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97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30FDF-2C45-45FF-996B-E2817F81DBB6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3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6E3E0-57C2-4397-B867-06095891F49F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7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D611-497A-4508-B89C-1B1804D928EB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1BC4-DCD0-45CC-AFC5-62074C536755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76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55EF2-3058-4AF4-9A4F-1A42899C310B}" type="datetime1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9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C1A21-DACD-4FE6-A6BC-1EDC7F121804}" type="datetime1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3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32728-2ACF-4DC7-8FCA-3EDF0EF2DD0A}" type="datetime1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8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DB30B-6CD5-4BA9-B9F0-08E4C4D7CC48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3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51E81-8C00-4BF3-9640-B911A6C2CF88}" type="datetime1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Enas Naffar,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5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234FCF-DC40-47AE-AD6C-4EA7FBC57885}" type="datetime1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Enas Naffar,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9D54CCD-8FF2-4AC3-B98E-DE563D74F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6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AFE5-3D53-4DF3-99DE-1FF8679CC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356" y="92144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ar-JO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3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00ECA-3C24-4766-AC62-B416A61F0D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9745"/>
            <a:ext cx="9144000" cy="1655762"/>
          </a:xfrm>
        </p:spPr>
        <p:txBody>
          <a:bodyPr>
            <a:normAutofit/>
          </a:bodyPr>
          <a:lstStyle/>
          <a:p>
            <a:r>
              <a:rPr lang="en-US" sz="2400" b="1" dirty="0"/>
              <a:t>Software Analysis and Design</a:t>
            </a:r>
          </a:p>
          <a:p>
            <a:r>
              <a:rPr lang="en-US" sz="2400" b="1" dirty="0"/>
              <a:t>0721322</a:t>
            </a:r>
          </a:p>
          <a:p>
            <a:endParaRPr lang="en-US" sz="2400" b="1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944DB-F059-43D2-B965-90C1CCB75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2412" y="6234254"/>
            <a:ext cx="4324044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267205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6EAC-4BFC-415B-96EC-5808BCE6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6E0B-B58F-45A3-BBFB-C486162C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1338"/>
            <a:ext cx="10018713" cy="3124201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/>
              <a:t>Correctness</a:t>
            </a:r>
            <a:endParaRPr lang="en-US" b="1" dirty="0"/>
          </a:p>
          <a:p>
            <a:pPr marL="0" indent="0" algn="l">
              <a:buNone/>
            </a:pPr>
            <a:endParaRPr lang="en-US" sz="2400" b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ffectLst/>
                <a:latin typeface="Arial" panose="020B0604020202020204" pitchFamily="34" charset="0"/>
              </a:rPr>
              <a:t>Informal approaches require that the design must be:</a:t>
            </a:r>
          </a:p>
          <a:p>
            <a:pPr rtl="0"/>
            <a:r>
              <a:rPr lang="en-US" dirty="0">
                <a:effectLst/>
                <a:latin typeface="Arial" panose="020B0604020202020204" pitchFamily="34" charset="0"/>
              </a:rPr>
              <a:t>Readable (to enhance understanding)</a:t>
            </a:r>
          </a:p>
          <a:p>
            <a:pPr rtl="0"/>
            <a:r>
              <a:rPr lang="en-US" dirty="0">
                <a:effectLst/>
                <a:latin typeface="Arial" panose="020B0604020202020204" pitchFamily="34" charset="0"/>
              </a:rPr>
              <a:t>Modular (to deal with complexity)</a:t>
            </a:r>
          </a:p>
          <a:p>
            <a:pPr rtl="0"/>
            <a:endParaRPr lang="en-US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indent="0" rtl="0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</a:br>
            <a:endParaRPr lang="en-US" i="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E71B5-7D60-46F9-939D-90778293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144005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94704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Robustness</a:t>
            </a:r>
          </a:p>
          <a:p>
            <a:endParaRPr lang="en-US" b="1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The degree to which a system or component can function correctly in the presence of invalid inputs or stressful environmental conditions (IEEE).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b="1" dirty="0">
              <a:latin typeface="+mj-lt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b="1" dirty="0">
                <a:latin typeface="+mj-lt"/>
              </a:rPr>
              <a:t>Invalid inputs </a:t>
            </a:r>
            <a:r>
              <a:rPr lang="en-US" sz="2200" dirty="0">
                <a:latin typeface="+mj-lt"/>
              </a:rPr>
              <a:t>could come from users, data communication or function calls.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Some errors might be caused by development team ( for example in design, implementation, etc.) 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DA057-A713-446A-AB4F-C005713F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0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421486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94704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Robustness</a:t>
            </a:r>
          </a:p>
          <a:p>
            <a:endParaRPr lang="en-US" dirty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How to ensure robustness?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</a:rPr>
              <a:t>Verifying inputs ( type checking, preconditions 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</a:rPr>
              <a:t>Initializing variables or objects instead of relying on default values in programming languages.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+mj-lt"/>
              </a:rPr>
              <a:t>Exceptions handling.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BDA057-A713-446A-AB4F-C005713F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0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122446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999508"/>
            <a:ext cx="10018713" cy="3124201"/>
          </a:xfrm>
        </p:spPr>
        <p:txBody>
          <a:bodyPr/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Flexibility</a:t>
            </a:r>
          </a:p>
          <a:p>
            <a:endParaRPr lang="en-US" sz="36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latin typeface="+mj-lt"/>
                <a:ea typeface="Times New Roman" panose="02020603050405020304" pitchFamily="18" charset="0"/>
              </a:rPr>
              <a:t>Adding more functionalities ( adding a function, a class 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Changing functionalities 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A2F3C-3DFE-4CA1-A3EB-30BC823D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4668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445106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81910"/>
            <a:ext cx="10018713" cy="3124201"/>
          </a:xfrm>
        </p:spPr>
        <p:txBody>
          <a:bodyPr/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Flexibility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A2F3C-3DFE-4CA1-A3EB-30BC823D5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4668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  <p:pic>
        <p:nvPicPr>
          <p:cNvPr id="5" name="Picture 2" descr="03fig25">
            <a:extLst>
              <a:ext uri="{FF2B5EF4-FFF2-40B4-BE49-F238E27FC236}">
                <a16:creationId xmlns:a16="http://schemas.microsoft.com/office/drawing/2014/main" id="{75BC4EF6-951E-402E-BB49-A1CB4078F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395" y="2022765"/>
            <a:ext cx="5743575" cy="4606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94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907143"/>
            <a:ext cx="10018713" cy="3124201"/>
          </a:xfrm>
        </p:spPr>
        <p:txBody>
          <a:bodyPr/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Reusability</a:t>
            </a:r>
          </a:p>
          <a:p>
            <a:endParaRPr lang="en-US" sz="3200" b="1" dirty="0">
              <a:effectLst/>
              <a:latin typeface="+mj-lt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+mj-lt"/>
                <a:ea typeface="Times New Roman" panose="02020603050405020304" pitchFamily="18" charset="0"/>
              </a:rPr>
              <a:t>Could be done on different levels: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 	F</a:t>
            </a:r>
            <a:r>
              <a:rPr lang="en-US" sz="2400" dirty="0">
                <a:latin typeface="+mj-lt"/>
                <a:ea typeface="Times New Roman" panose="02020603050405020304" pitchFamily="18" charset="0"/>
              </a:rPr>
              <a:t>unctions, classes, components, design patterns, frameworks, etc.</a:t>
            </a:r>
            <a:endParaRPr lang="en-US" sz="2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1C0CA-2313-41D7-B0B6-630942FC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520583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130174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61835"/>
            <a:ext cx="10018713" cy="3124201"/>
          </a:xfrm>
        </p:spPr>
        <p:txBody>
          <a:bodyPr/>
          <a:lstStyle/>
          <a:p>
            <a:r>
              <a:rPr lang="en-US" sz="3200" b="1" dirty="0">
                <a:effectLst/>
                <a:latin typeface="+mj-lt"/>
                <a:ea typeface="Times New Roman" panose="02020603050405020304" pitchFamily="18" charset="0"/>
              </a:rPr>
              <a:t>Reusability</a:t>
            </a:r>
          </a:p>
          <a:p>
            <a:pPr marL="457200" lvl="1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1C0CA-2313-41D7-B0B6-630942FC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520583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  <p:pic>
        <p:nvPicPr>
          <p:cNvPr id="5" name="Picture 4" descr="03fig19">
            <a:extLst>
              <a:ext uri="{FF2B5EF4-FFF2-40B4-BE49-F238E27FC236}">
                <a16:creationId xmlns:a16="http://schemas.microsoft.com/office/drawing/2014/main" id="{1AA805F7-4309-4328-BF36-6F114E2F9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030" y="2846792"/>
            <a:ext cx="5222425" cy="3451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60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C92C3-DA2F-4B68-AC05-B46355141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5781-79E9-4748-9F63-BB787D266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953323"/>
            <a:ext cx="10018713" cy="3124201"/>
          </a:xfrm>
        </p:spPr>
        <p:txBody>
          <a:bodyPr/>
          <a:lstStyle/>
          <a:p>
            <a:r>
              <a:rPr lang="en-US" sz="3200" b="1" dirty="0">
                <a:latin typeface="+mj-lt"/>
                <a:ea typeface="Times New Roman" panose="02020603050405020304" pitchFamily="18" charset="0"/>
              </a:rPr>
              <a:t>Efficiency</a:t>
            </a:r>
          </a:p>
          <a:p>
            <a:endParaRPr lang="en-US" sz="3600" b="1" dirty="0">
              <a:latin typeface="+mj-lt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I</a:t>
            </a:r>
            <a:r>
              <a:rPr lang="en-US" sz="2400" dirty="0">
                <a:latin typeface="+mj-lt"/>
                <a:ea typeface="Times New Roman" panose="02020603050405020304" pitchFamily="18" charset="0"/>
              </a:rPr>
              <a:t>n time (algorithms complexity)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>
                <a:effectLst/>
                <a:latin typeface="+mj-lt"/>
                <a:ea typeface="Times New Roman" panose="02020603050405020304" pitchFamily="18" charset="0"/>
              </a:rPr>
              <a:t>In space</a:t>
            </a: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  <a:p>
            <a:pPr marL="0" indent="0">
              <a:buNone/>
            </a:pPr>
            <a:endParaRPr lang="en-US" b="1" dirty="0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94D600-1F3E-4DD8-A7A4-8EE50A26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2822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359097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0663-BB62-47F9-AC2F-2BCD41812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9307"/>
            <a:ext cx="10515600" cy="132556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Requirements Analysis 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A9C8-1131-45CA-81A8-0E05EA008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12396"/>
            <a:ext cx="10018713" cy="3124201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altLang="en-US" dirty="0"/>
              <a:t>The purpose of requirements analysis is to produce an analysis or a logical model of the desired system.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altLang="en-US" dirty="0"/>
          </a:p>
          <a:p>
            <a:pPr algn="just">
              <a:lnSpc>
                <a:spcPct val="80000"/>
              </a:lnSpc>
            </a:pPr>
            <a:r>
              <a:rPr lang="en-US" dirty="0"/>
              <a:t>The analysis model can be seen as a bridge between the requirements model and the design model.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F51FB4-DEDF-4002-B4A2-E315E3089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28223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31092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0663-BB62-47F9-AC2F-2BCD41812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743"/>
            <a:ext cx="10515600" cy="1325563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Requirements Analysis vs Design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A9C8-1131-45CA-81A8-0E05EA008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27301"/>
            <a:ext cx="10018713" cy="312420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n-US" altLang="en-US" dirty="0"/>
              <a:t>During Requirements a Use-Case Model is developed to capture the requirements of the system.</a:t>
            </a:r>
          </a:p>
          <a:p>
            <a:pPr algn="just">
              <a:lnSpc>
                <a:spcPct val="80000"/>
              </a:lnSpc>
            </a:pPr>
            <a:endParaRPr lang="en-US" altLang="en-US" dirty="0"/>
          </a:p>
          <a:p>
            <a:pPr algn="just">
              <a:lnSpc>
                <a:spcPct val="80000"/>
              </a:lnSpc>
            </a:pPr>
            <a:r>
              <a:rPr lang="en-US" altLang="en-US" dirty="0"/>
              <a:t>Requirements analysis focuses on understanding the requirements of the desired system to produce a high-level specification that describes </a:t>
            </a:r>
            <a:r>
              <a:rPr lang="en-US" altLang="en-US" i="1" dirty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en-US" altLang="en-US" i="1" dirty="0"/>
              <a:t> </a:t>
            </a:r>
            <a:r>
              <a:rPr lang="en-US" altLang="en-US" dirty="0"/>
              <a:t>the system should do.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altLang="en-US" dirty="0"/>
          </a:p>
          <a:p>
            <a:pPr algn="just">
              <a:lnSpc>
                <a:spcPct val="80000"/>
              </a:lnSpc>
            </a:pPr>
            <a:r>
              <a:rPr lang="en-US" altLang="en-US" dirty="0"/>
              <a:t>During Design, we should specify clearly </a:t>
            </a:r>
            <a:r>
              <a:rPr lang="en-US" altLang="en-US" i="1" dirty="0">
                <a:solidFill>
                  <a:schemeClr val="accent1">
                    <a:lumMod val="75000"/>
                  </a:schemeClr>
                </a:solidFill>
              </a:rPr>
              <a:t>how</a:t>
            </a:r>
            <a:r>
              <a:rPr lang="en-US" altLang="en-US" i="1" dirty="0"/>
              <a:t> </a:t>
            </a:r>
            <a:r>
              <a:rPr lang="en-US" altLang="en-US" dirty="0"/>
              <a:t>the system should be constructed to satisfy the requirements.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745522-961C-4386-B8E3-8EC1C9CC4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55922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139399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91C38-AAF2-46BC-A58E-10F46CB3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from Requirements to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B12C8-A8E4-4008-B802-B7236A786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98828"/>
            <a:ext cx="10018713" cy="3124201"/>
          </a:xfrm>
        </p:spPr>
        <p:txBody>
          <a:bodyPr/>
          <a:lstStyle/>
          <a:p>
            <a:r>
              <a:rPr lang="en-US" dirty="0"/>
              <a:t>Use-case Realization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 From Use-cases to Analysis model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 Analysis model includes a “Conceptual” Class diagram, in addition to other UML diagrams.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F06A9-5248-4C20-9043-74F071E91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9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13487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91C38-AAF2-46BC-A58E-10F46CB3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-352887"/>
            <a:ext cx="10018713" cy="1752599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from Requirements to Design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1052BC4-D167-4128-8D21-5BC6E8085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952" y="1132629"/>
            <a:ext cx="6412720" cy="5234367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904AC4-6D83-4321-BE3A-4B1CB06BCF0F}"/>
              </a:ext>
            </a:extLst>
          </p:cNvPr>
          <p:cNvSpPr txBox="1"/>
          <p:nvPr/>
        </p:nvSpPr>
        <p:spPr>
          <a:xfrm flipH="1">
            <a:off x="3943016" y="6375121"/>
            <a:ext cx="8263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Object-oriented analysis and design using UML, 4</a:t>
            </a:r>
            <a:r>
              <a:rPr lang="en-US" sz="1200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edition</a:t>
            </a:r>
          </a:p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Simon Bennett, Steve </a:t>
            </a:r>
            <a:r>
              <a:rPr lang="en-US" sz="1200" dirty="0" err="1">
                <a:solidFill>
                  <a:schemeClr val="bg1">
                    <a:lumMod val="50000"/>
                  </a:schemeClr>
                </a:solidFill>
              </a:rPr>
              <a:t>McRobb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 and Ray Farmer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C532044-4692-4303-BEF3-1BAD6FE32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1515" y="644669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211311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DE293-BD97-4C71-A605-57432EF87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8D226-B407-44F6-A803-84013EA22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We cannot move directly from requirements (high level) to implementation (low level)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purpose of design phase is to produce a detailed specification of the desired system that satisfies the requirements.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Programmers translate the design document into a programming language to build the desired system.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6031F-ED6B-469C-9C15-C48712F5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2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808683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0AC2-AD21-49E9-A9DD-8735B5AF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F6156-EA14-4487-AC75-BBDCB9159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Architectural Design  (called system design)</a:t>
            </a:r>
          </a:p>
          <a:p>
            <a:r>
              <a:rPr lang="en-US" dirty="0"/>
              <a:t>Interface Design</a:t>
            </a:r>
          </a:p>
          <a:p>
            <a:r>
              <a:rPr lang="en-US" dirty="0"/>
              <a:t>Database Design</a:t>
            </a:r>
          </a:p>
          <a:p>
            <a:r>
              <a:rPr lang="en-US" dirty="0"/>
              <a:t>Algorithm Design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Application Design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Refining the Analysis model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561BC-408C-4B71-9F7C-35DB9436C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28216"/>
            <a:ext cx="7084177" cy="365125"/>
          </a:xfrm>
        </p:spPr>
        <p:txBody>
          <a:bodyPr/>
          <a:lstStyle/>
          <a:p>
            <a:r>
              <a:rPr lang="en-US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33696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60AC2-AD21-49E9-A9DD-8735B5AF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F6156-EA14-4487-AC75-BBDCB915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72670"/>
            <a:ext cx="10018713" cy="3124201"/>
          </a:xfrm>
        </p:spPr>
        <p:txBody>
          <a:bodyPr/>
          <a:lstStyle/>
          <a:p>
            <a:r>
              <a:rPr lang="en-US" dirty="0"/>
              <a:t>Architectural Design  (sometimes called System Design)</a:t>
            </a:r>
          </a:p>
          <a:p>
            <a:r>
              <a:rPr lang="en-US" dirty="0"/>
              <a:t>High-Level Design</a:t>
            </a:r>
          </a:p>
          <a:p>
            <a:r>
              <a:rPr lang="en-US" dirty="0"/>
              <a:t>Low-Level Design (sometimes called Detailed Design)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818F3F-8088-4E11-9835-0072A49E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2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3900468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D6EAC-4BFC-415B-96EC-5808BCE66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Software 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6E0B-B58F-45A3-BBFB-C486162CD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1338"/>
            <a:ext cx="10018713" cy="3124201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Correctness</a:t>
            </a:r>
            <a:endParaRPr lang="en-US" b="1" dirty="0"/>
          </a:p>
          <a:p>
            <a:pPr marL="0" indent="0" algn="l">
              <a:buNone/>
            </a:pPr>
            <a:endParaRPr lang="en-US" sz="2400" b="1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i="0" dirty="0">
                <a:effectLst/>
                <a:latin typeface="Arial" panose="020B0604020202020204" pitchFamily="34" charset="0"/>
              </a:rPr>
              <a:t>Software design must satisfy the requirements.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</a:rPr>
              <a:t>Many correct designs may exist </a:t>
            </a:r>
            <a:r>
              <a:rPr lang="en-US" sz="2200" i="0" dirty="0">
                <a:effectLst/>
                <a:latin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200" dirty="0"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i="0" dirty="0">
                <a:effectLst/>
                <a:latin typeface="Arial" panose="020B0604020202020204" pitchFamily="34" charset="0"/>
              </a:rPr>
              <a:t>How to know that a design is correct?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dirty="0">
                <a:latin typeface="Arial" panose="020B0604020202020204" pitchFamily="34" charset="0"/>
              </a:rPr>
              <a:t>Formal approaches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sz="1900" i="0" dirty="0">
                <a:effectLst/>
                <a:latin typeface="Arial" panose="020B0604020202020204" pitchFamily="34" charset="0"/>
              </a:rPr>
              <a:t>Informal approaches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E71B5-7D60-46F9-939D-907782930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2279" y="6437456"/>
            <a:ext cx="7084177" cy="365125"/>
          </a:xfrm>
        </p:spPr>
        <p:txBody>
          <a:bodyPr/>
          <a:lstStyle/>
          <a:p>
            <a:r>
              <a:rPr lang="en-US" dirty="0"/>
              <a:t>Enas Naffar, 2020</a:t>
            </a:r>
          </a:p>
        </p:txBody>
      </p:sp>
    </p:spTree>
    <p:extLst>
      <p:ext uri="{BB962C8B-B14F-4D97-AF65-F5344CB8AC3E}">
        <p14:creationId xmlns:p14="http://schemas.microsoft.com/office/powerpoint/2010/main" val="558354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20769</TotalTime>
  <Words>542</Words>
  <Application>Microsoft Office PowerPoint</Application>
  <PresentationFormat>Widescreen</PresentationFormat>
  <Paragraphs>114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Courier New</vt:lpstr>
      <vt:lpstr>Wingdings</vt:lpstr>
      <vt:lpstr>Parallax</vt:lpstr>
      <vt:lpstr>Chapter 2  Introduction </vt:lpstr>
      <vt:lpstr>Requirements Analysis   </vt:lpstr>
      <vt:lpstr>Requirements Analysis vs Design  </vt:lpstr>
      <vt:lpstr>Transition from Requirements to Design</vt:lpstr>
      <vt:lpstr>Transition from Requirements to Design</vt:lpstr>
      <vt:lpstr>Design</vt:lpstr>
      <vt:lpstr>Design </vt:lpstr>
      <vt:lpstr>Design Levels</vt:lpstr>
      <vt:lpstr>Software Design Principles</vt:lpstr>
      <vt:lpstr>Software Design Principles</vt:lpstr>
      <vt:lpstr>Software Design Principles</vt:lpstr>
      <vt:lpstr>Software Design Principles</vt:lpstr>
      <vt:lpstr>Software Design Principles</vt:lpstr>
      <vt:lpstr>Software Design Principles</vt:lpstr>
      <vt:lpstr>Software Design Principles</vt:lpstr>
      <vt:lpstr>Software Design Principles</vt:lpstr>
      <vt:lpstr>Software Design Principles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naffar</dc:creator>
  <cp:lastModifiedBy>Omar Al-Sheik Salem</cp:lastModifiedBy>
  <cp:revision>70</cp:revision>
  <dcterms:created xsi:type="dcterms:W3CDTF">2020-10-06T11:29:36Z</dcterms:created>
  <dcterms:modified xsi:type="dcterms:W3CDTF">2022-10-24T16:38:18Z</dcterms:modified>
</cp:coreProperties>
</file>